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37BA-2616-4C10-B83C-80F4D7BF4652}" type="datetimeFigureOut">
              <a:rPr lang="de-DE" smtClean="0"/>
              <a:pPr/>
              <a:t>15.03.2013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63B19-7DC1-412E-BCBE-D002B1B327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Physikalische Grundlagen im digitalen Röntgen</a:t>
            </a:r>
            <a:br>
              <a:rPr lang="de-DE" dirty="0" smtClean="0"/>
            </a:br>
            <a:r>
              <a:rPr lang="de-DE" dirty="0" smtClean="0"/>
              <a:t>&amp;</a:t>
            </a:r>
            <a:br>
              <a:rPr lang="de-DE" dirty="0" smtClean="0"/>
            </a:br>
            <a:r>
              <a:rPr lang="de-DE" dirty="0" err="1" smtClean="0"/>
              <a:t>Dosisgrundlagen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Mag. P. </a:t>
            </a:r>
            <a:r>
              <a:rPr lang="de-DE" dirty="0" err="1" smtClean="0"/>
              <a:t>Torbica</a:t>
            </a:r>
            <a:r>
              <a:rPr lang="de-DE" dirty="0" smtClean="0"/>
              <a:t>, </a:t>
            </a:r>
          </a:p>
          <a:p>
            <a:r>
              <a:rPr lang="de-DE" dirty="0" smtClean="0"/>
              <a:t>Univ. Kl. für Radiologie, Innsbruck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6" descr="Fluoros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68" y="17949"/>
            <a:ext cx="8820472" cy="681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roentge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840" y="68110"/>
            <a:ext cx="8831828" cy="6601250"/>
          </a:xfr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50102" cy="66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fsmi.de/lay/aufmacher/kassett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35" y="2348879"/>
            <a:ext cx="9027294" cy="3674943"/>
          </a:xfrm>
          <a:prstGeom prst="rect">
            <a:avLst/>
          </a:prstGeom>
          <a:noFill/>
        </p:spPr>
      </p:pic>
      <p:pic>
        <p:nvPicPr>
          <p:cNvPr id="14344" name="Picture 8" descr="http://www.oerg.at/news/media/img/02_10/agfa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88640"/>
            <a:ext cx="6145442" cy="6309320"/>
          </a:xfrm>
          <a:prstGeom prst="rect">
            <a:avLst/>
          </a:prstGeom>
          <a:noFill/>
        </p:spPr>
      </p:pic>
      <p:pic>
        <p:nvPicPr>
          <p:cNvPr id="14346" name="Picture 10" descr="http://www.physia.de/images/product_images/info_images/113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79600"/>
            <a:ext cx="8180827" cy="67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 descr="http://www.bfs.de/de/ion/medizin/Roentgendiagnostik_Art2_Ab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4" y="1700809"/>
            <a:ext cx="9056873" cy="5059472"/>
          </a:xfrm>
          <a:prstGeom prst="rect">
            <a:avLst/>
          </a:prstGeom>
          <a:noFill/>
        </p:spPr>
      </p:pic>
      <p:pic>
        <p:nvPicPr>
          <p:cNvPr id="2053" name="Picture 5" descr="http://www.bfs.de/de/ion/medizin/Roentgendiagnostik_Art2_Ab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47" y="264221"/>
            <a:ext cx="8606417" cy="647714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6734"/>
            <a:ext cx="9144000" cy="404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51520" y="6453336"/>
            <a:ext cx="4661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Bilder: </a:t>
            </a:r>
            <a:r>
              <a:rPr lang="de-DE" dirty="0" smtClean="0"/>
              <a:t>Das Bundesamt für Strahlenschutz (BSF)</a:t>
            </a:r>
          </a:p>
          <a:p>
            <a:endParaRPr lang="de-DE" dirty="0"/>
          </a:p>
        </p:txBody>
      </p:sp>
      <p:pic>
        <p:nvPicPr>
          <p:cNvPr id="2055" name="Picture 7" descr="http://www.bfs.de/de/ion/medizin/Roentgendiagnostik_Art2_Ab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764704"/>
            <a:ext cx="873804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Dosis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de-AT" dirty="0" smtClean="0">
                <a:latin typeface="Comic Sans MS" pitchFamily="66" charset="0"/>
              </a:rPr>
              <a:t>Was ist 1 </a:t>
            </a:r>
            <a:r>
              <a:rPr lang="de-AT" dirty="0" err="1" smtClean="0">
                <a:latin typeface="Comic Sans MS" pitchFamily="66" charset="0"/>
              </a:rPr>
              <a:t>mSv</a:t>
            </a:r>
            <a:r>
              <a:rPr lang="de-AT" dirty="0" smtClean="0">
                <a:latin typeface="Comic Sans MS" pitchFamily="66" charset="0"/>
              </a:rPr>
              <a:t> ?</a:t>
            </a:r>
          </a:p>
          <a:p>
            <a:pPr algn="ctr">
              <a:buNone/>
            </a:pPr>
            <a:endParaRPr lang="de-AT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de-AT" dirty="0" smtClean="0">
                <a:latin typeface="Comic Sans MS" pitchFamily="66" charset="0"/>
              </a:rPr>
              <a:t>1 </a:t>
            </a:r>
            <a:r>
              <a:rPr lang="de-AT" dirty="0" err="1" smtClean="0">
                <a:latin typeface="Comic Sans MS" pitchFamily="66" charset="0"/>
              </a:rPr>
              <a:t>mSv</a:t>
            </a:r>
            <a:r>
              <a:rPr lang="de-AT" dirty="0" smtClean="0">
                <a:latin typeface="Comic Sans MS" pitchFamily="66" charset="0"/>
              </a:rPr>
              <a:t>				</a:t>
            </a:r>
            <a:r>
              <a:rPr lang="de-AT" dirty="0" err="1" smtClean="0">
                <a:latin typeface="Comic Sans MS" pitchFamily="66" charset="0"/>
              </a:rPr>
              <a:t>1mJ</a:t>
            </a:r>
            <a:r>
              <a:rPr lang="de-AT" dirty="0" smtClean="0">
                <a:latin typeface="Comic Sans MS" pitchFamily="66" charset="0"/>
              </a:rPr>
              <a:t>/kg</a:t>
            </a:r>
          </a:p>
          <a:p>
            <a:pPr>
              <a:buFontTx/>
              <a:buChar char="•"/>
            </a:pPr>
            <a:r>
              <a:rPr lang="de-AT" dirty="0" smtClean="0">
                <a:latin typeface="Comic Sans MS" pitchFamily="66" charset="0"/>
              </a:rPr>
              <a:t>Zelle				</a:t>
            </a:r>
            <a:r>
              <a:rPr lang="de-AT" dirty="0" err="1" smtClean="0">
                <a:latin typeface="Comic Sans MS" pitchFamily="66" charset="0"/>
              </a:rPr>
              <a:t>10µm</a:t>
            </a:r>
            <a:endParaRPr lang="de-AT" dirty="0" smtClean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de-AT" dirty="0" smtClean="0">
                <a:latin typeface="Comic Sans MS" pitchFamily="66" charset="0"/>
              </a:rPr>
              <a:t>1 kg				10</a:t>
            </a:r>
            <a:r>
              <a:rPr lang="de-AT" baseline="30000" dirty="0" smtClean="0">
                <a:latin typeface="Comic Sans MS" pitchFamily="66" charset="0"/>
              </a:rPr>
              <a:t>12</a:t>
            </a:r>
            <a:r>
              <a:rPr lang="de-AT" dirty="0" smtClean="0">
                <a:latin typeface="Comic Sans MS" pitchFamily="66" charset="0"/>
              </a:rPr>
              <a:t> Zellen</a:t>
            </a:r>
          </a:p>
          <a:p>
            <a:pPr>
              <a:buFontTx/>
              <a:buChar char="•"/>
            </a:pPr>
            <a:r>
              <a:rPr lang="de-AT" dirty="0" smtClean="0">
                <a:latin typeface="Comic Sans MS" pitchFamily="66" charset="0"/>
              </a:rPr>
              <a:t>1 J					6,242* 10</a:t>
            </a:r>
            <a:r>
              <a:rPr lang="de-AT" baseline="30000" dirty="0" smtClean="0">
                <a:latin typeface="Comic Sans MS" pitchFamily="66" charset="0"/>
              </a:rPr>
              <a:t>18</a:t>
            </a:r>
            <a:r>
              <a:rPr lang="de-AT" dirty="0" smtClean="0">
                <a:latin typeface="Comic Sans MS" pitchFamily="66" charset="0"/>
              </a:rPr>
              <a:t> eV</a:t>
            </a:r>
          </a:p>
          <a:p>
            <a:pPr>
              <a:buFontTx/>
              <a:buChar char="•"/>
            </a:pPr>
            <a:r>
              <a:rPr lang="de-AT" dirty="0" smtClean="0">
                <a:latin typeface="Comic Sans MS" pitchFamily="66" charset="0"/>
              </a:rPr>
              <a:t>1 </a:t>
            </a:r>
            <a:r>
              <a:rPr lang="de-AT" dirty="0" err="1" smtClean="0">
                <a:latin typeface="Comic Sans MS" pitchFamily="66" charset="0"/>
              </a:rPr>
              <a:t>mSv</a:t>
            </a:r>
            <a:r>
              <a:rPr lang="de-AT" dirty="0" smtClean="0">
                <a:latin typeface="Comic Sans MS" pitchFamily="66" charset="0"/>
              </a:rPr>
              <a:t>				6,242* 10</a:t>
            </a:r>
            <a:r>
              <a:rPr lang="de-AT" baseline="30000" dirty="0" smtClean="0">
                <a:latin typeface="Comic Sans MS" pitchFamily="66" charset="0"/>
              </a:rPr>
              <a:t>15</a:t>
            </a:r>
            <a:r>
              <a:rPr lang="de-AT" dirty="0" smtClean="0">
                <a:latin typeface="Comic Sans MS" pitchFamily="66" charset="0"/>
              </a:rPr>
              <a:t> eV/kg</a:t>
            </a:r>
          </a:p>
          <a:p>
            <a:pPr>
              <a:buFontTx/>
              <a:buChar char="•"/>
            </a:pPr>
            <a:r>
              <a:rPr lang="de-AT" dirty="0" smtClean="0">
                <a:latin typeface="Comic Sans MS" pitchFamily="66" charset="0"/>
              </a:rPr>
              <a:t>Ionisierungsenergie 		30 eV</a:t>
            </a:r>
          </a:p>
          <a:p>
            <a:pPr>
              <a:buFontTx/>
              <a:buChar char="•"/>
            </a:pPr>
            <a:r>
              <a:rPr lang="de-AT" dirty="0" smtClean="0">
                <a:latin typeface="Comic Sans MS" pitchFamily="66" charset="0"/>
              </a:rPr>
              <a:t>Schäden/</a:t>
            </a:r>
            <a:r>
              <a:rPr lang="de-AT" dirty="0" err="1" smtClean="0">
                <a:latin typeface="Comic Sans MS" pitchFamily="66" charset="0"/>
              </a:rPr>
              <a:t>mSv</a:t>
            </a:r>
            <a:r>
              <a:rPr lang="de-AT" dirty="0" smtClean="0">
                <a:latin typeface="Comic Sans MS" pitchFamily="66" charset="0"/>
              </a:rPr>
              <a:t> 			210 (pro Zelle)</a:t>
            </a:r>
          </a:p>
          <a:p>
            <a:pPr>
              <a:buFontTx/>
              <a:buChar char="•"/>
            </a:pPr>
            <a:r>
              <a:rPr lang="de-AT" dirty="0" smtClean="0">
                <a:latin typeface="Comic Sans MS" pitchFamily="66" charset="0"/>
              </a:rPr>
              <a:t>Untersuchungsdauer		0,01-</a:t>
            </a:r>
            <a:r>
              <a:rPr lang="de-AT" dirty="0" err="1" smtClean="0">
                <a:latin typeface="Comic Sans MS" pitchFamily="66" charset="0"/>
              </a:rPr>
              <a:t>10s</a:t>
            </a:r>
            <a:endParaRPr lang="de-AT" dirty="0" smtClean="0">
              <a:latin typeface="Comic Sans MS" pitchFamily="66" charset="0"/>
            </a:endParaRPr>
          </a:p>
          <a:p>
            <a:pPr>
              <a:buNone/>
            </a:pPr>
            <a:r>
              <a:rPr lang="de-AT" dirty="0" smtClean="0">
                <a:latin typeface="Comic Sans MS" pitchFamily="66" charset="0"/>
              </a:rPr>
              <a:t>Bild: </a:t>
            </a:r>
            <a:r>
              <a:rPr lang="de-DE" dirty="0" smtClean="0"/>
              <a:t>Das Bundesamt für Strahlenschutz (BSF)</a:t>
            </a:r>
          </a:p>
          <a:p>
            <a:pPr>
              <a:buNone/>
            </a:pPr>
            <a:endParaRPr lang="de-AT" dirty="0" smtClean="0">
              <a:latin typeface="Comic Sans MS" pitchFamily="66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3"/>
            <a:ext cx="3816424" cy="56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LDRM</a:t>
            </a:r>
            <a:endParaRPr lang="de-DE" dirty="0"/>
          </a:p>
        </p:txBody>
      </p:sp>
      <p:graphicFrame>
        <p:nvGraphicFramePr>
          <p:cNvPr id="12289" name="Object 4"/>
          <p:cNvGraphicFramePr>
            <a:graphicFrameLocks noChangeAspect="1"/>
          </p:cNvGraphicFramePr>
          <p:nvPr/>
        </p:nvGraphicFramePr>
        <p:xfrm>
          <a:off x="1692275" y="1154113"/>
          <a:ext cx="5975350" cy="5619750"/>
        </p:xfrm>
        <a:graphic>
          <a:graphicData uri="http://schemas.openxmlformats.org/presentationml/2006/ole">
            <p:oleObj spid="_x0000_s12289" name="Image" r:id="rId3" imgW="9612698" imgH="9041270" progId="">
              <p:embed/>
            </p:oleObj>
          </a:graphicData>
        </a:graphic>
      </p:graphicFrame>
      <p:cxnSp>
        <p:nvCxnSpPr>
          <p:cNvPr id="22" name="Gerade Verbindung 21"/>
          <p:cNvCxnSpPr/>
          <p:nvPr/>
        </p:nvCxnSpPr>
        <p:spPr>
          <a:xfrm rot="5400000" flipH="1" flipV="1">
            <a:off x="3752786" y="4824278"/>
            <a:ext cx="19442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10800000">
            <a:off x="2843808" y="3852170"/>
            <a:ext cx="18722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5400000" flipH="1" flipV="1">
            <a:off x="4661764" y="3861048"/>
            <a:ext cx="38884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10800000">
            <a:off x="2807312" y="1952344"/>
            <a:ext cx="38164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r>
              <a:rPr lang="de-AT" dirty="0" smtClean="0"/>
              <a:t>Danke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09545" cy="611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Comic Sans MS" pitchFamily="66" charset="0"/>
              </a:rPr>
              <a:t>Wechselwirkungsprozesse</a:t>
            </a:r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984155" cy="538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2204864"/>
            <a:ext cx="18835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AT" dirty="0" smtClean="0"/>
              <a:t>Photoeffekt</a:t>
            </a:r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de-AT" dirty="0" err="1" smtClean="0"/>
              <a:t>Comptoneffekt</a:t>
            </a:r>
            <a:endParaRPr lang="de-AT" dirty="0" smtClean="0"/>
          </a:p>
          <a:p>
            <a:pPr>
              <a:buFont typeface="Arial" pitchFamily="34" charset="0"/>
              <a:buChar char="•"/>
            </a:pPr>
            <a:endParaRPr lang="de-AT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Rayleighstreuung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6093296"/>
            <a:ext cx="3519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Vorbereitungskurs</a:t>
            </a:r>
          </a:p>
          <a:p>
            <a:r>
              <a:rPr lang="de-DE" dirty="0" err="1"/>
              <a:t>Ao</a:t>
            </a:r>
            <a:r>
              <a:rPr lang="de-DE" dirty="0"/>
              <a:t>. Univ.-Prof. DI Dr. Peter </a:t>
            </a:r>
            <a:r>
              <a:rPr lang="de-DE" dirty="0" smtClean="0"/>
              <a:t>Homolka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Bildschirmpräsentation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Larissa-Design</vt:lpstr>
      <vt:lpstr>Image</vt:lpstr>
      <vt:lpstr>Physikalische Grundlagen im digitalen Röntgen &amp; Dosisgrundlagen</vt:lpstr>
      <vt:lpstr>Folie 2</vt:lpstr>
      <vt:lpstr>Folie 3</vt:lpstr>
      <vt:lpstr>Dosis</vt:lpstr>
      <vt:lpstr>LDRM</vt:lpstr>
      <vt:lpstr>Danke</vt:lpstr>
      <vt:lpstr>Folie 7</vt:lpstr>
      <vt:lpstr>Wechselwirkungsprozesse</vt:lpstr>
    </vt:vector>
  </TitlesOfParts>
  <Company>tilak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Physikalische Grundlagen im digitalen Röntgen </dc:title>
  <dc:creator>radfor01</dc:creator>
  <cp:lastModifiedBy>testorch</cp:lastModifiedBy>
  <cp:revision>56</cp:revision>
  <dcterms:created xsi:type="dcterms:W3CDTF">2013-03-14T13:47:23Z</dcterms:created>
  <dcterms:modified xsi:type="dcterms:W3CDTF">2013-03-15T13:14:18Z</dcterms:modified>
</cp:coreProperties>
</file>